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30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15.xml.rels" ContentType="application/vnd.openxmlformats-package.relationships+xml"/>
  <Override PartName="/ppt/notesSlides/_rels/notesSlide2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42.xml.rels" ContentType="application/vnd.openxmlformats-package.relationships+xml"/>
  <Override PartName="/ppt/notesSlides/_rels/notesSlide22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4.xml" ContentType="application/vnd.openxmlformats-officedocument.presentationml.notesSlide+xml"/>
  <Override PartName="/ppt/media/image63.wmf" ContentType="image/x-wmf"/>
  <Override PartName="/ppt/media/image61.wmf" ContentType="image/x-wmf"/>
  <Override PartName="/ppt/media/image60.wmf" ContentType="image/x-wmf"/>
  <Override PartName="/ppt/media/image52.jpeg" ContentType="image/jpeg"/>
  <Override PartName="/ppt/media/image49.jpeg" ContentType="image/jpeg"/>
  <Override PartName="/ppt/media/image48.jpeg" ContentType="image/jpeg"/>
  <Override PartName="/ppt/media/image40.wmf" ContentType="image/x-wmf"/>
  <Override PartName="/ppt/media/image39.jpeg" ContentType="image/jpeg"/>
  <Override PartName="/ppt/media/image64.tif" ContentType="image/tiff"/>
  <Override PartName="/ppt/media/image37.jpeg" ContentType="image/jpeg"/>
  <Override PartName="/ppt/media/image15.wmf" ContentType="image/x-wmf"/>
  <Override PartName="/ppt/media/image43.png" ContentType="image/png"/>
  <Override PartName="/ppt/media/image13.wmf" ContentType="image/x-wmf"/>
  <Override PartName="/ppt/media/image42.png" ContentType="image/png"/>
  <Override PartName="/ppt/media/image12.wmf" ContentType="image/x-wmf"/>
  <Override PartName="/ppt/media/image44.png" ContentType="image/png"/>
  <Override PartName="/ppt/media/image14.wmf" ContentType="image/x-wmf"/>
  <Override PartName="/ppt/media/image41.png" ContentType="image/png"/>
  <Override PartName="/ppt/media/image11.wmf" ContentType="image/x-wmf"/>
  <Override PartName="/ppt/media/image18.wmf" ContentType="image/x-wmf"/>
  <Override PartName="/ppt/media/image19.wmf" ContentType="image/x-wmf"/>
  <Override PartName="/ppt/media/image45.wmf" ContentType="image/x-wmf"/>
  <Override PartName="/ppt/media/image20.wmf" ContentType="image/x-wmf"/>
  <Override PartName="/ppt/media/image46.wmf" ContentType="image/x-wmf"/>
  <Override PartName="/ppt/media/image21.wmf" ContentType="image/x-wmf"/>
  <Override PartName="/ppt/media/image47.wmf" ContentType="image/x-wmf"/>
  <Override PartName="/ppt/media/image22.wmf" ContentType="image/x-wmf"/>
  <Override PartName="/ppt/media/image53.png" ContentType="image/png"/>
  <Override PartName="/ppt/media/image23.wmf" ContentType="image/x-wmf"/>
  <Override PartName="/ppt/media/image54.png" ContentType="image/png"/>
  <Override PartName="/ppt/media/image50.jpeg" ContentType="image/jpeg"/>
  <Override PartName="/ppt/media/image24.wmf" ContentType="image/x-wmf"/>
  <Override PartName="/ppt/media/image55.png" ContentType="image/png"/>
  <Override PartName="/ppt/media/image25.wmf" ContentType="image/x-wmf"/>
  <Override PartName="/ppt/media/image27.wmf" ContentType="image/x-wmf"/>
  <Override PartName="/ppt/media/image28.wmf" ContentType="image/x-wmf"/>
  <Override PartName="/ppt/media/image29.wmf" ContentType="image/x-wmf"/>
  <Override PartName="/ppt/media/image58.wmf" ContentType="image/x-wmf"/>
  <Override PartName="/ppt/media/image33.wmf" ContentType="image/x-wmf"/>
  <Override PartName="/ppt/media/image59.wmf" ContentType="image/x-wmf"/>
  <Override PartName="/ppt/media/image51.jpeg" ContentType="image/jpeg"/>
  <Override PartName="/ppt/media/image34.wmf" ContentType="image/x-wmf"/>
  <Override PartName="/ppt/media/image65.png" ContentType="image/png"/>
  <Override PartName="/ppt/media/image35.wmf" ContentType="image/x-wmf"/>
  <Override PartName="/ppt/media/image10.png" ContentType="image/png"/>
  <Override PartName="/ppt/media/image16.wmf" ContentType="image/x-wmf"/>
  <Override PartName="/ppt/media/image9.jpeg" ContentType="image/jpeg"/>
  <Override PartName="/ppt/media/image8.jpeg" ContentType="image/jpeg"/>
  <Override PartName="/ppt/media/image57.wmf" ContentType="image/x-wmf"/>
  <Override PartName="/ppt/media/image7.png" ContentType="image/png"/>
  <Override PartName="/ppt/media/image2.png" ContentType="image/png"/>
  <Override PartName="/ppt/media/image1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56.wmf" ContentType="image/x-wmf"/>
  <Override PartName="/ppt/media/image6.png" ContentType="image/png"/>
  <Override PartName="/ppt/media/image17.jpeg" ContentType="image/jpeg"/>
  <Override PartName="/ppt/media/image26.jpeg" ContentType="image/jpeg"/>
  <Override PartName="/ppt/media/image62.wmf" ContentType="image/x-wmf"/>
  <Override PartName="/ppt/media/image30.jpeg" ContentType="image/jpeg"/>
  <Override PartName="/ppt/media/image31.jpeg" ContentType="image/jpeg"/>
  <Override PartName="/ppt/media/image38.jpeg" ContentType="image/jpeg"/>
  <Override PartName="/ppt/media/image32.jpeg" ContentType="image/jpeg"/>
  <Override PartName="/ppt/media/image36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PlaceHolder 1"/>
          <p:cNvSpPr>
            <a:spLocks noGrp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2000" spc="-1" strike="noStrike">
                <a:latin typeface="Arial"/>
              </a:rPr>
              <a:t>Click to edit the notes format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1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fr-FR" sz="1400" spc="-1" strike="noStrike">
                <a:latin typeface="Times New Roman"/>
              </a:rPr>
              <a:t>&lt;header&gt;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15" name="PlaceHolder 4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fr-FR" sz="1400" spc="-1" strike="noStrike">
                <a:latin typeface="Times New Roman"/>
              </a:rPr>
              <a:t>&lt;date/time&gt;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16" name="PlaceHolder 5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fr-FR" sz="1400" spc="-1" strike="noStrike">
                <a:latin typeface="Times New Roman"/>
              </a:rPr>
              <a:t>&lt;footer&gt;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317" name="PlaceHolder 6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9E34FFF1-0C92-4242-A31E-A892384DC5F4}" type="slidenum">
              <a:rPr b="0" lang="fr-FR" sz="1400" spc="-1" strike="noStrike">
                <a:latin typeface="Times New Roman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8.xml.rels><?xml version="1.0" encoding="UTF-8"?>
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0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42.xml.rels><?xml version="1.0" encoding="UTF-8"?>
<Relationships xmlns="http://schemas.openxmlformats.org/package/2006/relationships"><Relationship Id="rId1" Type="http://schemas.openxmlformats.org/officeDocument/2006/relationships/slide" Target="../slides/slide42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TextShape 1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6C3CC5C4-31CA-48DF-958E-641FCCFEEC26}" type="slidenum">
              <a:rPr b="0" lang="fr-FR" sz="1300" spc="-1" strike="noStrike">
                <a:latin typeface="Times New Roman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79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Forelæsning: 25 personer</a:t>
            </a:r>
            <a:endParaRPr b="0" lang="fr-FR" sz="2000" spc="-1" strike="noStrike">
              <a:latin typeface="Arial"/>
            </a:endParaRPr>
          </a:p>
        </p:txBody>
      </p:sp>
    </p:spTree>
  </p:cSld>
</p:notes>
</file>

<file path=ppt/notesSlides/notesSlide1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8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/>
          <a:p>
            <a:endParaRPr b="0" lang="fr-FR" sz="2000" spc="-1" strike="noStrike">
              <a:latin typeface="Arial"/>
            </a:endParaRPr>
          </a:p>
        </p:txBody>
      </p:sp>
      <p:sp>
        <p:nvSpPr>
          <p:cNvPr id="482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E4675A5-54B6-4E4C-AF90-E64162B15A67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8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Two different views of the same building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Ideally we would like to find the location in the other image that corresponds to the same physical location on the building.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485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10A7B32-6D80-4383-9B24-F6F329F0EDD1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8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Find potential matches – in principal we can have several candidates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88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7676E31-6EFA-4C95-B955-8A755B7FEF1B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 can match distinct point structures, but curves are not trivial to match.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Make a drawing of two curves and explain the problem.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91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2B5B888-ABA3-4470-802F-481F59F4EA9B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9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Since not all locations are easily matched why not try to find good points to match?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Lets consider the sparse approach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94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670137D-AB26-46DD-A63D-84D8DE13AF27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9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Yellow: Dark blobs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Red: Bright blobs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Scale = 4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 also trickers on edges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97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CDE6D05-4C03-40D4-858F-AF9F940529D2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49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From outer space to atoms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00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F142B0E-5E08-4707-9541-C42D2524C546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0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/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Dithering effect on the cats image and the text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03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C8E844A-A215-4A61-9386-61C00A529D6C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0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Another example: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Images of Iijima have their average intensity level rescaled with the intensity of the local image patch in Koenderinks image.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We can interpret this image at fine scales and see Iijima or at large scales and see Koenderink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</p:txBody>
      </p:sp>
      <p:sp>
        <p:nvSpPr>
          <p:cNvPr id="506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CD884F3-9720-415C-9655-080563D412BB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3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0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Here we see the same object at different resolutions. 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It is the same object but it appear differently.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How do we become robust to this effect?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Answer: Do processing at multiple scales to achieve scale invariance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0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FD5D840-A541-4AEB-B198-CB9F0D1A69A0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1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Move the object slightly in front of the camera and the image changes drastically at grid scale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2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8EAC061E-7981-42BA-B720-6738CE748EA6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1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Next year: Consider dropping this slide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5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55F918E-E616-44A7-937D-C9B6E60563E3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1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At scale sigma=0 we have the original image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Next year: Try to make a 3D illustration of the scale space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18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8464010-37E9-451B-8673-79DBD2B7A6CA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2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This is simply an implementation of scale space taking advantage of the reduction in detail</a:t>
            </a: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fr-FR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Next year: Consider adding a bit more details here: E.g. subsample by taking every second pixels after Gaussian blurring.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1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F590AA0-52C6-41F0-B19E-7406385D33D6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notesSlides/notesSlide4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52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fr-FR" sz="2000" spc="-1" strike="noStrike">
                <a:latin typeface="Arial"/>
              </a:rPr>
              <a:t>Next year: The Lindeberg paper I think is overkill for them – convert it to additional material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524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8A17419-4D40-46B0-9699-7F159E1F1BAE}" type="slidenum">
              <a:rPr b="0" lang="fr-FR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fr-FR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3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3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7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9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2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4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9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2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4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fr-FR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2" name="PlaceHolder 4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2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3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5"/>
          <p:cNvSpPr>
            <a:spLocks noGrp="1"/>
          </p:cNvSpPr>
          <p:nvPr>
            <p:ph type="body"/>
          </p:nvPr>
        </p:nvSpPr>
        <p:spPr>
          <a:xfrm>
            <a:off x="4674240" y="396432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7" name="PlaceHolder 3"/>
          <p:cNvSpPr>
            <a:spLocks noGrp="1"/>
          </p:cNvSpPr>
          <p:nvPr>
            <p:ph type="body"/>
          </p:nvPr>
        </p:nvSpPr>
        <p:spPr>
          <a:xfrm>
            <a:off x="323964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4"/>
          <p:cNvSpPr>
            <a:spLocks noGrp="1"/>
          </p:cNvSpPr>
          <p:nvPr>
            <p:ph type="body"/>
          </p:nvPr>
        </p:nvSpPr>
        <p:spPr>
          <a:xfrm>
            <a:off x="6022080" y="160020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6"/>
          <p:cNvSpPr>
            <a:spLocks noGrp="1"/>
          </p:cNvSpPr>
          <p:nvPr>
            <p:ph type="body"/>
          </p:nvPr>
        </p:nvSpPr>
        <p:spPr>
          <a:xfrm>
            <a:off x="323964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1" name="PlaceHolder 7"/>
          <p:cNvSpPr>
            <a:spLocks noGrp="1"/>
          </p:cNvSpPr>
          <p:nvPr>
            <p:ph type="body"/>
          </p:nvPr>
        </p:nvSpPr>
        <p:spPr>
          <a:xfrm>
            <a:off x="6022080" y="3964320"/>
            <a:ext cx="26496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4674240" y="1600200"/>
            <a:ext cx="401580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822924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FBCD9982-3569-4A47-9ECD-8FC344E1C9D9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DB97BA6-6FF1-4B6E-A389-7759E0697851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1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3813E0A0-7489-439C-9BB7-B57E9D50DECC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133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4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PlaceHolder 3"/>
          <p:cNvSpPr>
            <a:spLocks noGrp="1"/>
          </p:cNvSpPr>
          <p:nvPr>
            <p:ph type="title"/>
          </p:nvPr>
        </p:nvSpPr>
        <p:spPr>
          <a:xfrm>
            <a:off x="609480" y="228600"/>
            <a:ext cx="8229240" cy="761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609480" y="1143000"/>
            <a:ext cx="822924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5"/>
          <p:cNvSpPr>
            <a:spLocks noGrp="1"/>
          </p:cNvSpPr>
          <p:nvPr>
            <p:ph type="body"/>
          </p:nvPr>
        </p:nvSpPr>
        <p:spPr>
          <a:xfrm>
            <a:off x="609480" y="3733920"/>
            <a:ext cx="822924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6"/>
          <p:cNvSpPr>
            <a:spLocks noGrp="1"/>
          </p:cNvSpPr>
          <p:nvPr>
            <p:ph type="ftr"/>
          </p:nvPr>
        </p:nvSpPr>
        <p:spPr>
          <a:xfrm>
            <a:off x="609480" y="6400800"/>
            <a:ext cx="6482880" cy="30456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Measurements and scale; PhD course on Scale Space, Cph 1-5 Dec 2003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39" name="PlaceHolder 7"/>
          <p:cNvSpPr>
            <a:spLocks noGrp="1"/>
          </p:cNvSpPr>
          <p:nvPr>
            <p:ph type="sldNum"/>
          </p:nvPr>
        </p:nvSpPr>
        <p:spPr>
          <a:xfrm>
            <a:off x="0" y="6019920"/>
            <a:ext cx="380520" cy="6854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365EFD5E-3162-4EBE-BB2A-2F0D9761D0E9}" type="slidenum">
              <a:rPr b="0" lang="fr-FR" sz="1400" spc="-1" strike="noStrike">
                <a:solidFill>
                  <a:srgbClr val="80808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808080"/>
                </a:solidFill>
                <a:latin typeface="Arial"/>
              </a:rPr>
              <a:t>14</a:t>
            </a:r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177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78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79" name="PlaceHolder 3"/>
          <p:cNvSpPr>
            <a:spLocks noGrp="1"/>
          </p:cNvSpPr>
          <p:nvPr>
            <p:ph type="title"/>
          </p:nvPr>
        </p:nvSpPr>
        <p:spPr>
          <a:xfrm>
            <a:off x="609480" y="228600"/>
            <a:ext cx="8229240" cy="761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0" name="PlaceHolder 4"/>
          <p:cNvSpPr>
            <a:spLocks noGrp="1"/>
          </p:cNvSpPr>
          <p:nvPr>
            <p:ph type="body"/>
          </p:nvPr>
        </p:nvSpPr>
        <p:spPr>
          <a:xfrm>
            <a:off x="609480" y="1143000"/>
            <a:ext cx="4038120" cy="502884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5"/>
          <p:cNvSpPr>
            <a:spLocks noGrp="1"/>
          </p:cNvSpPr>
          <p:nvPr>
            <p:ph type="body"/>
          </p:nvPr>
        </p:nvSpPr>
        <p:spPr>
          <a:xfrm>
            <a:off x="4800600" y="114300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6"/>
          <p:cNvSpPr>
            <a:spLocks noGrp="1"/>
          </p:cNvSpPr>
          <p:nvPr>
            <p:ph type="body"/>
          </p:nvPr>
        </p:nvSpPr>
        <p:spPr>
          <a:xfrm>
            <a:off x="4800600" y="373392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7"/>
          <p:cNvSpPr>
            <a:spLocks noGrp="1"/>
          </p:cNvSpPr>
          <p:nvPr>
            <p:ph type="ftr"/>
          </p:nvPr>
        </p:nvSpPr>
        <p:spPr>
          <a:xfrm>
            <a:off x="609480" y="6400800"/>
            <a:ext cx="6482880" cy="30456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Measurements and scale; PhD course on Scale Space, Cph 1-5 Dec 2003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184" name="PlaceHolder 8"/>
          <p:cNvSpPr>
            <a:spLocks noGrp="1"/>
          </p:cNvSpPr>
          <p:nvPr>
            <p:ph type="sldNum"/>
          </p:nvPr>
        </p:nvSpPr>
        <p:spPr>
          <a:xfrm>
            <a:off x="0" y="6019920"/>
            <a:ext cx="380520" cy="6854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E51DA03C-2D8D-4E94-8857-6F23AC303C5F}" type="slidenum">
              <a:rPr b="0" lang="fr-FR" sz="1400" spc="-1" strike="noStrike">
                <a:solidFill>
                  <a:srgbClr val="80808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808080"/>
                </a:solidFill>
                <a:latin typeface="Arial"/>
              </a:rPr>
              <a:t>14</a:t>
            </a:r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222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4" name="PlaceHolder 3"/>
          <p:cNvSpPr>
            <a:spLocks noGrp="1"/>
          </p:cNvSpPr>
          <p:nvPr>
            <p:ph type="title"/>
          </p:nvPr>
        </p:nvSpPr>
        <p:spPr>
          <a:xfrm>
            <a:off x="609480" y="228600"/>
            <a:ext cx="8229240" cy="76176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609480" y="114300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5"/>
          <p:cNvSpPr>
            <a:spLocks noGrp="1"/>
          </p:cNvSpPr>
          <p:nvPr>
            <p:ph type="body"/>
          </p:nvPr>
        </p:nvSpPr>
        <p:spPr>
          <a:xfrm>
            <a:off x="4800600" y="114300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6"/>
          <p:cNvSpPr>
            <a:spLocks noGrp="1"/>
          </p:cNvSpPr>
          <p:nvPr>
            <p:ph type="body"/>
          </p:nvPr>
        </p:nvSpPr>
        <p:spPr>
          <a:xfrm>
            <a:off x="609480" y="373392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8" name="PlaceHolder 7"/>
          <p:cNvSpPr>
            <a:spLocks noGrp="1"/>
          </p:cNvSpPr>
          <p:nvPr>
            <p:ph type="body"/>
          </p:nvPr>
        </p:nvSpPr>
        <p:spPr>
          <a:xfrm>
            <a:off x="4800600" y="3733920"/>
            <a:ext cx="4038120" cy="243792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8"/>
          <p:cNvSpPr>
            <a:spLocks noGrp="1"/>
          </p:cNvSpPr>
          <p:nvPr>
            <p:ph type="ftr"/>
          </p:nvPr>
        </p:nvSpPr>
        <p:spPr>
          <a:xfrm>
            <a:off x="609480" y="6400800"/>
            <a:ext cx="6482880" cy="304560"/>
          </a:xfrm>
          <a:prstGeom prst="rect">
            <a:avLst/>
          </a:prstGeom>
        </p:spPr>
        <p:txBody>
          <a:bodyPr/>
          <a:p>
            <a:pPr algn="ctr"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Measurements and scale; PhD course on Scale Space, Cph 1-5 Dec 2003</a:t>
            </a:r>
            <a:endParaRPr b="0" lang="fr-FR" sz="1400" spc="-1" strike="noStrike">
              <a:latin typeface="Times New Roman"/>
            </a:endParaRPr>
          </a:p>
        </p:txBody>
      </p:sp>
      <p:sp>
        <p:nvSpPr>
          <p:cNvPr id="230" name="PlaceHolder 9"/>
          <p:cNvSpPr>
            <a:spLocks noGrp="1"/>
          </p:cNvSpPr>
          <p:nvPr>
            <p:ph type="sldNum"/>
          </p:nvPr>
        </p:nvSpPr>
        <p:spPr>
          <a:xfrm>
            <a:off x="0" y="6019920"/>
            <a:ext cx="380520" cy="68544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94BF5A67-4A04-4311-8DC1-D518A0D2DFA7}" type="slidenum">
              <a:rPr b="0" lang="fr-FR" sz="1400" spc="-1" strike="noStrike">
                <a:solidFill>
                  <a:srgbClr val="80808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  <a:p>
            <a:pPr algn="r">
              <a:lnSpc>
                <a:spcPct val="100000"/>
              </a:lnSpc>
            </a:pPr>
            <a:r>
              <a:rPr b="0" lang="fr-FR" sz="1400" spc="-1" strike="noStrike">
                <a:solidFill>
                  <a:srgbClr val="808080"/>
                </a:solidFill>
                <a:latin typeface="Arial"/>
              </a:rPr>
              <a:t>14</a:t>
            </a:r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268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69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70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2" name="PlaceHolder 5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6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74" name="PlaceHolder 7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fr-FR" sz="2400" spc="-1" strike="noStrike">
              <a:latin typeface="Times New Roman"/>
            </a:endParaRPr>
          </a:p>
        </p:txBody>
      </p:sp>
      <p:sp>
        <p:nvSpPr>
          <p:cNvPr id="275" name="PlaceHolder 8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13E03E04-B4A4-4D9B-B72E-FEAB9A08BAB3}" type="slidenum">
              <a:rPr b="0" lang="fr-FR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fr-FR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wmf"/><Relationship Id="rId2" Type="http://schemas.openxmlformats.org/officeDocument/2006/relationships/image" Target="../media/image19.wmf"/><Relationship Id="rId3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0.wmf"/><Relationship Id="rId2" Type="http://schemas.openxmlformats.org/officeDocument/2006/relationships/image" Target="../media/image21.wmf"/><Relationship Id="rId3" Type="http://schemas.openxmlformats.org/officeDocument/2006/relationships/image" Target="../media/image22.wmf"/><Relationship Id="rId4" Type="http://schemas.openxmlformats.org/officeDocument/2006/relationships/image" Target="../media/image23.wmf"/><Relationship Id="rId5" Type="http://schemas.openxmlformats.org/officeDocument/2006/relationships/image" Target="../media/image24.wmf"/><Relationship Id="rId6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wmf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wmf"/><Relationship Id="rId2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0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1.jpeg"/><Relationship Id="rId2" Type="http://schemas.openxmlformats.org/officeDocument/2006/relationships/image" Target="../media/image32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33.wmf"/><Relationship Id="rId2" Type="http://schemas.openxmlformats.org/officeDocument/2006/relationships/image" Target="../media/image34.wmf"/><Relationship Id="rId3" Type="http://schemas.openxmlformats.org/officeDocument/2006/relationships/image" Target="../media/image35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36.jpeg"/><Relationship Id="rId2" Type="http://schemas.openxmlformats.org/officeDocument/2006/relationships/image" Target="../media/image37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image" Target="../media/image39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0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image" Target="../media/image43.png"/><Relationship Id="rId3" Type="http://schemas.openxmlformats.org/officeDocument/2006/relationships/image" Target="../media/image44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28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5.wmf"/><Relationship Id="rId2" Type="http://schemas.openxmlformats.org/officeDocument/2006/relationships/image" Target="../media/image46.wmf"/><Relationship Id="rId3" Type="http://schemas.openxmlformats.org/officeDocument/2006/relationships/image" Target="../media/image47.wmf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48.jpeg"/><Relationship Id="rId2" Type="http://schemas.openxmlformats.org/officeDocument/2006/relationships/image" Target="../media/image49.jpeg"/><Relationship Id="rId3" Type="http://schemas.openxmlformats.org/officeDocument/2006/relationships/image" Target="../media/image50.jpeg"/><Relationship Id="rId4" Type="http://schemas.openxmlformats.org/officeDocument/2006/relationships/image" Target="../media/image51.jpeg"/><Relationship Id="rId5" Type="http://schemas.openxmlformats.org/officeDocument/2006/relationships/image" Target="../media/image52.jpeg"/><Relationship Id="rId6" Type="http://schemas.openxmlformats.org/officeDocument/2006/relationships/image" Target="../media/image53.png"/><Relationship Id="rId7" Type="http://schemas.openxmlformats.org/officeDocument/2006/relationships/slideLayout" Target="../slideLayouts/slideLayout71.xml"/><Relationship Id="rId8" Type="http://schemas.openxmlformats.org/officeDocument/2006/relationships/notesSlide" Target="../notesSlides/notesSlide30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56.wmf"/><Relationship Id="rId2" Type="http://schemas.openxmlformats.org/officeDocument/2006/relationships/image" Target="../media/image57.wmf"/><Relationship Id="rId3" Type="http://schemas.openxmlformats.org/officeDocument/2006/relationships/image" Target="../media/image58.wmf"/><Relationship Id="rId4" Type="http://schemas.openxmlformats.org/officeDocument/2006/relationships/image" Target="../media/image59.wmf"/><Relationship Id="rId5" Type="http://schemas.openxmlformats.org/officeDocument/2006/relationships/image" Target="../media/image60.wmf"/><Relationship Id="rId6" Type="http://schemas.openxmlformats.org/officeDocument/2006/relationships/image" Target="../media/image61.wmf"/><Relationship Id="rId7" Type="http://schemas.openxmlformats.org/officeDocument/2006/relationships/image" Target="../media/image62.wmf"/><Relationship Id="rId8" Type="http://schemas.openxmlformats.org/officeDocument/2006/relationships/image" Target="../media/image63.wmf"/><Relationship Id="rId9" Type="http://schemas.openxmlformats.org/officeDocument/2006/relationships/slideLayout" Target="../slideLayouts/slideLayout76.xml"/><Relationship Id="rId10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64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1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1.wmf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wmf"/><Relationship Id="rId2" Type="http://schemas.openxmlformats.org/officeDocument/2006/relationships/image" Target="../media/image13.wmf"/><Relationship Id="rId3" Type="http://schemas.openxmlformats.org/officeDocument/2006/relationships/image" Target="../media/image14.wmf"/><Relationship Id="rId4" Type="http://schemas.openxmlformats.org/officeDocument/2006/relationships/image" Target="../media/image15.wmf"/><Relationship Id="rId5" Type="http://schemas.openxmlformats.org/officeDocument/2006/relationships/image" Target="../media/image16.wmf"/><Relationship Id="rId6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685800" y="2130480"/>
            <a:ext cx="7772040" cy="146952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 algn="ctr">
              <a:lnSpc>
                <a:spcPct val="100000"/>
              </a:lnSpc>
            </a:pPr>
            <a:r>
              <a:rPr b="1" lang="da-DK" sz="2800" spc="-1" strike="noStrike">
                <a:solidFill>
                  <a:srgbClr val="000000"/>
                </a:solidFill>
                <a:latin typeface="Arial"/>
              </a:rPr>
              <a:t>Corners and</a:t>
            </a:r>
            <a:br/>
            <a:r>
              <a:rPr b="1" lang="da-DK" sz="2800" spc="-1" strike="noStrike">
                <a:solidFill>
                  <a:srgbClr val="000000"/>
                </a:solidFill>
                <a:latin typeface="Arial"/>
              </a:rPr>
              <a:t>Interest Points Matching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TextShape 2"/>
          <p:cNvSpPr txBox="1"/>
          <p:nvPr/>
        </p:nvSpPr>
        <p:spPr>
          <a:xfrm>
            <a:off x="1371600" y="3886200"/>
            <a:ext cx="6400440" cy="17521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François Lauze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320" name="CustomShape 3"/>
          <p:cNvSpPr/>
          <p:nvPr/>
        </p:nvSpPr>
        <p:spPr>
          <a:xfrm>
            <a:off x="611280" y="476280"/>
            <a:ext cx="6768720" cy="8204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D E P A R T M E N T  O F  C O M P U T E R  S C I E N C E</a:t>
            </a:r>
            <a:br/>
            <a:r>
              <a:rPr b="0" lang="fr-FR" sz="1600" spc="-1" strike="noStrike">
                <a:solidFill>
                  <a:srgbClr val="000000"/>
                </a:solidFill>
                <a:latin typeface="Arial"/>
              </a:rPr>
              <a:t>U N I V E R S I T Y   O F   C O P E N H A G E N</a:t>
            </a:r>
            <a:br/>
            <a:endParaRPr b="0" lang="fr-FR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Harris corners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Harris detector builds on the same structure tensor T.  Harris and Stephens wanted to speed up and avoid the square root extraction.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want: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Where 0 &lt; a &lt; 1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Corresponding to the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central area of the figure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9" name="Picture 3" descr=""/>
          <p:cNvPicPr/>
          <p:nvPr/>
        </p:nvPicPr>
        <p:blipFill>
          <a:blip r:embed="rId1"/>
          <a:stretch/>
        </p:blipFill>
        <p:spPr>
          <a:xfrm>
            <a:off x="4367160" y="2997000"/>
            <a:ext cx="4554720" cy="3096000"/>
          </a:xfrm>
          <a:prstGeom prst="rect">
            <a:avLst/>
          </a:prstGeom>
          <a:ln>
            <a:noFill/>
          </a:ln>
        </p:spPr>
      </p:pic>
      <p:pic>
        <p:nvPicPr>
          <p:cNvPr id="350" name="" descr=""/>
          <p:cNvPicPr/>
          <p:nvPr/>
        </p:nvPicPr>
        <p:blipFill>
          <a:blip r:embed="rId2"/>
          <a:stretch/>
        </p:blipFill>
        <p:spPr>
          <a:xfrm>
            <a:off x="1041480" y="3708360"/>
            <a:ext cx="1968480" cy="711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TextShape 2"/>
          <p:cNvSpPr txBox="1"/>
          <p:nvPr/>
        </p:nvSpPr>
        <p:spPr>
          <a:xfrm>
            <a:off x="467640" y="19890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 function that is positive in the central area is: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Rewrite: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	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	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with           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4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and use that               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   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and      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53" name="" descr=""/>
          <p:cNvPicPr/>
          <p:nvPr/>
        </p:nvPicPr>
        <p:blipFill>
          <a:blip r:embed="rId1"/>
          <a:stretch/>
        </p:blipFill>
        <p:spPr>
          <a:xfrm>
            <a:off x="2108160" y="2616120"/>
            <a:ext cx="4470480" cy="533520"/>
          </a:xfrm>
          <a:prstGeom prst="rect">
            <a:avLst/>
          </a:prstGeom>
          <a:ln>
            <a:noFill/>
          </a:ln>
        </p:spPr>
      </p:pic>
      <p:pic>
        <p:nvPicPr>
          <p:cNvPr id="354" name="" descr=""/>
          <p:cNvPicPr/>
          <p:nvPr/>
        </p:nvPicPr>
        <p:blipFill>
          <a:blip r:embed="rId2"/>
          <a:stretch/>
        </p:blipFill>
        <p:spPr>
          <a:xfrm>
            <a:off x="2362320" y="4559400"/>
            <a:ext cx="1130400" cy="711360"/>
          </a:xfrm>
          <a:prstGeom prst="rect">
            <a:avLst/>
          </a:prstGeom>
          <a:ln>
            <a:noFill/>
          </a:ln>
        </p:spPr>
      </p:pic>
      <p:pic>
        <p:nvPicPr>
          <p:cNvPr id="355" name="" descr=""/>
          <p:cNvPicPr/>
          <p:nvPr/>
        </p:nvPicPr>
        <p:blipFill>
          <a:blip r:embed="rId3"/>
          <a:stretch/>
        </p:blipFill>
        <p:spPr>
          <a:xfrm>
            <a:off x="2832120" y="5219640"/>
            <a:ext cx="2895480" cy="43164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4"/>
          <a:stretch/>
        </p:blipFill>
        <p:spPr>
          <a:xfrm>
            <a:off x="1905120" y="5727600"/>
            <a:ext cx="2997360" cy="431640"/>
          </a:xfrm>
          <a:prstGeom prst="rect">
            <a:avLst/>
          </a:prstGeom>
          <a:ln>
            <a:noFill/>
          </a:ln>
        </p:spPr>
      </p:pic>
      <p:pic>
        <p:nvPicPr>
          <p:cNvPr id="357" name="" descr=""/>
          <p:cNvPicPr/>
          <p:nvPr/>
        </p:nvPicPr>
        <p:blipFill>
          <a:blip r:embed="rId5"/>
          <a:stretch/>
        </p:blipFill>
        <p:spPr>
          <a:xfrm>
            <a:off x="2933640" y="3327480"/>
            <a:ext cx="3187800" cy="115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Harris detector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TextShape 2"/>
          <p:cNvSpPr txBox="1"/>
          <p:nvPr/>
        </p:nvSpPr>
        <p:spPr>
          <a:xfrm>
            <a:off x="457200" y="1600200"/>
            <a:ext cx="8229240" cy="470880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get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mark corner points as the ones with locally maximum value of R &gt; 0.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value of k must be &lt; 0.25.  Often values between 0.15 and 0.20 are used.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detector may (as the other detectors) be extended to multiple scales.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0" name="" descr=""/>
          <p:cNvPicPr/>
          <p:nvPr/>
        </p:nvPicPr>
        <p:blipFill>
          <a:blip r:embed="rId1"/>
          <a:stretch/>
        </p:blipFill>
        <p:spPr>
          <a:xfrm>
            <a:off x="2552760" y="2120760"/>
            <a:ext cx="3124080" cy="54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Example Harris corner detection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2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Interest point detectors: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Detecting Harris corners (fixed scale)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4" name="Content Placeholder 3" descr=""/>
          <p:cNvPicPr/>
          <p:nvPr/>
        </p:nvPicPr>
        <p:blipFill>
          <a:blip r:embed="rId1"/>
          <a:stretch/>
        </p:blipFill>
        <p:spPr>
          <a:xfrm>
            <a:off x="1170720" y="1600200"/>
            <a:ext cx="6802200" cy="452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Plessey corner detector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The Plessey approach avoid the constant </a:t>
            </a:r>
            <a:r>
              <a:rPr b="0" i="1" lang="da-DK" sz="2000" spc="-1" strike="noStrike">
                <a:solidFill>
                  <a:srgbClr val="000000"/>
                </a:solidFill>
                <a:latin typeface="Arial"/>
              </a:rPr>
              <a:t>k 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using</a:t>
            </a:r>
            <a:r>
              <a:rPr b="0" i="1" lang="da-DK" sz="2000" spc="-1" strike="noStrike">
                <a:solidFill>
                  <a:srgbClr val="000000"/>
                </a:solidFill>
                <a:latin typeface="Arial"/>
              </a:rPr>
              <a:t>: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Where the determinant and trace is defined as before.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Corner points are marked when the measure locally is maximal.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The measure </a:t>
            </a:r>
            <a:r>
              <a:rPr b="0" i="1" lang="da-DK" sz="2000" spc="-1" strike="noStrike">
                <a:solidFill>
                  <a:srgbClr val="000000"/>
                </a:solidFill>
                <a:latin typeface="Arial"/>
              </a:rPr>
              <a:t>Det/Tr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 is found to be the harmonic mean of the two eigenvalues, i.e.: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67" name="" descr=""/>
          <p:cNvPicPr/>
          <p:nvPr/>
        </p:nvPicPr>
        <p:blipFill>
          <a:blip r:embed="rId1"/>
          <a:stretch/>
        </p:blipFill>
        <p:spPr>
          <a:xfrm>
            <a:off x="3416400" y="2057400"/>
            <a:ext cx="2057400" cy="812880"/>
          </a:xfrm>
          <a:prstGeom prst="rect">
            <a:avLst/>
          </a:prstGeom>
          <a:ln>
            <a:noFill/>
          </a:ln>
        </p:spPr>
      </p:pic>
      <p:pic>
        <p:nvPicPr>
          <p:cNvPr id="368" name="" descr=""/>
          <p:cNvPicPr/>
          <p:nvPr/>
        </p:nvPicPr>
        <p:blipFill>
          <a:blip r:embed="rId2"/>
          <a:stretch/>
        </p:blipFill>
        <p:spPr>
          <a:xfrm>
            <a:off x="3683160" y="4927680"/>
            <a:ext cx="888840" cy="11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Example: Plessey corner detection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0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Many other corner/interest point detectors exist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You should be aware that you have only heard a fraction of the story.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Another detector mark points where is iso-intensity curve through the point bends locally maximal.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You may check: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85716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Kitchen operator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85716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Förstner corner detector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85716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Susan corner detector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Whatever you choose, be prepared to get something else compared to what you expected.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Now we are going to use the interest points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Consider the problem of matching two or more images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Relevant for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3D reconstruction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Content-based image retrieval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 detection and recognition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CustomShape 3"/>
          <p:cNvSpPr/>
          <p:nvPr/>
        </p:nvSpPr>
        <p:spPr>
          <a:xfrm>
            <a:off x="611640" y="4941000"/>
            <a:ext cx="7992360" cy="700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In general (if we do not know a lot about from where the images are taken) a point in one image may match any point in the other image.</a:t>
            </a:r>
            <a:endParaRPr b="0" lang="fr-FR" sz="20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>
                <p:childTnLst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Fundamental Question: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Where did the underlying feature go?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77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3040" cy="2887200"/>
          </a:xfrm>
          <a:prstGeom prst="rect">
            <a:avLst/>
          </a:prstGeom>
          <a:ln w="9360">
            <a:noFill/>
          </a:ln>
        </p:spPr>
      </p:pic>
      <p:pic>
        <p:nvPicPr>
          <p:cNvPr id="378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3040" cy="2887200"/>
          </a:xfrm>
          <a:prstGeom prst="rect">
            <a:avLst/>
          </a:prstGeom>
          <a:ln w="9360">
            <a:noFill/>
          </a:ln>
        </p:spPr>
      </p:pic>
      <p:grpSp>
        <p:nvGrpSpPr>
          <p:cNvPr id="379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380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381" name="CustomShape 4"/>
              <p:cNvSpPr/>
              <p:nvPr/>
            </p:nvSpPr>
            <p:spPr>
              <a:xfrm>
                <a:off x="1828800" y="3124080"/>
                <a:ext cx="304560" cy="2282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2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3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4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85" name="CustomShape 8"/>
            <p:cNvSpPr/>
            <p:nvPr/>
          </p:nvSpPr>
          <p:spPr>
            <a:xfrm>
              <a:off x="2201040" y="2743200"/>
              <a:ext cx="30744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?</a:t>
              </a:r>
              <a:endParaRPr b="0" lang="fr-FR" sz="1800" spc="-1" strike="noStrike">
                <a:latin typeface="Arial"/>
              </a:endParaRPr>
            </a:p>
          </p:txBody>
        </p:sp>
      </p:grpSp>
      <p:sp>
        <p:nvSpPr>
          <p:cNvPr id="386" name="CustomShape 9"/>
          <p:cNvSpPr/>
          <p:nvPr/>
        </p:nvSpPr>
        <p:spPr>
          <a:xfrm>
            <a:off x="467640" y="5661360"/>
            <a:ext cx="820872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fr-FR" sz="1800" spc="-1" strike="noStrike">
                <a:solidFill>
                  <a:srgbClr val="000000"/>
                </a:solidFill>
                <a:latin typeface="Arial"/>
              </a:rPr>
              <a:t>Matching: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 Ideally, we want to find the location in the other image which corresponds to the same physical location on the building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53" dur="indefinite" restart="never" nodeType="tmRoot">
          <p:childTnLst>
            <p:seq>
              <p:cTn id="54" dur="indefinite" nodeType="mainSeq">
                <p:childTnLst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457200" y="274680"/>
            <a:ext cx="1234080" cy="6336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800" spc="-1" strike="noStrike">
                <a:solidFill>
                  <a:srgbClr val="333399"/>
                </a:solidFill>
                <a:latin typeface="Arial"/>
              </a:rPr>
              <a:t>Today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Corners – statistical analysis of gradient directions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Harris, Plessey mf.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Interest points matching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Introduction to descriptors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Matching Strategy Illustrated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88" name="Picture 4" descr=""/>
          <p:cNvPicPr/>
          <p:nvPr/>
        </p:nvPicPr>
        <p:blipFill>
          <a:blip r:embed="rId1"/>
          <a:stretch/>
        </p:blipFill>
        <p:spPr>
          <a:xfrm>
            <a:off x="1619640" y="1196640"/>
            <a:ext cx="4680000" cy="3744000"/>
          </a:xfrm>
          <a:prstGeom prst="rect">
            <a:avLst/>
          </a:prstGeom>
          <a:ln w="9360">
            <a:noFill/>
          </a:ln>
        </p:spPr>
      </p:pic>
      <p:pic>
        <p:nvPicPr>
          <p:cNvPr id="389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3240" cy="2041920"/>
          </a:xfrm>
          <a:prstGeom prst="rect">
            <a:avLst/>
          </a:prstGeom>
          <a:ln w="9360">
            <a:noFill/>
          </a:ln>
        </p:spPr>
      </p:pic>
      <p:pic>
        <p:nvPicPr>
          <p:cNvPr id="390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7720" cy="20660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Not all image patches can be matched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92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3040" cy="2887200"/>
          </a:xfrm>
          <a:prstGeom prst="rect">
            <a:avLst/>
          </a:prstGeom>
          <a:ln w="9360">
            <a:noFill/>
          </a:ln>
        </p:spPr>
      </p:pic>
      <p:pic>
        <p:nvPicPr>
          <p:cNvPr id="393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3040" cy="2887200"/>
          </a:xfrm>
          <a:prstGeom prst="rect">
            <a:avLst/>
          </a:prstGeom>
          <a:ln w="9360">
            <a:noFill/>
          </a:ln>
        </p:spPr>
      </p:pic>
      <p:grpSp>
        <p:nvGrpSpPr>
          <p:cNvPr id="394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395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396" name="CustomShape 4"/>
              <p:cNvSpPr/>
              <p:nvPr/>
            </p:nvSpPr>
            <p:spPr>
              <a:xfrm>
                <a:off x="1828800" y="3124080"/>
                <a:ext cx="304560" cy="2282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7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8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9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0" name="CustomShape 8"/>
            <p:cNvSpPr/>
            <p:nvPr/>
          </p:nvSpPr>
          <p:spPr>
            <a:xfrm>
              <a:off x="2201040" y="2743200"/>
              <a:ext cx="307440" cy="3646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fr-FR" sz="1800" spc="-1" strike="noStrike">
                  <a:solidFill>
                    <a:srgbClr val="000000"/>
                  </a:solidFill>
                  <a:latin typeface="Arial"/>
                </a:rPr>
                <a:t>?</a:t>
              </a:r>
              <a:endParaRPr b="0" lang="fr-FR" sz="1800" spc="-1" strike="noStrike">
                <a:latin typeface="Arial"/>
              </a:endParaRPr>
            </a:p>
          </p:txBody>
        </p:sp>
      </p:grpSp>
      <p:sp>
        <p:nvSpPr>
          <p:cNvPr id="401" name="CustomShape 9"/>
          <p:cNvSpPr/>
          <p:nvPr/>
        </p:nvSpPr>
        <p:spPr>
          <a:xfrm>
            <a:off x="304920" y="5638680"/>
            <a:ext cx="861012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To be able to figure out which points belongs to which we need a bit of structure: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Sky patches are impossible to match. Occluded areas cannot be matched. Repetitive structures like windows may easily be mismatched.</a:t>
            </a:r>
            <a:br/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Dense versus sparse matching?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3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3040" cy="2887200"/>
          </a:xfrm>
          <a:prstGeom prst="rect">
            <a:avLst/>
          </a:prstGeom>
          <a:ln w="9360">
            <a:noFill/>
          </a:ln>
        </p:spPr>
      </p:pic>
      <p:pic>
        <p:nvPicPr>
          <p:cNvPr id="404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3040" cy="2887200"/>
          </a:xfrm>
          <a:prstGeom prst="rect">
            <a:avLst/>
          </a:prstGeom>
          <a:ln w="9360">
            <a:noFill/>
          </a:ln>
        </p:spPr>
      </p:pic>
      <p:sp>
        <p:nvSpPr>
          <p:cNvPr id="405" name="CustomShape 2"/>
          <p:cNvSpPr/>
          <p:nvPr/>
        </p:nvSpPr>
        <p:spPr>
          <a:xfrm>
            <a:off x="457200" y="5562720"/>
            <a:ext cx="84578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Dense : Match all pixels in the images</a:t>
            </a:r>
            <a:endParaRPr b="0" lang="fr-FR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Sparse: Match a subset of positions in the images</a:t>
            </a:r>
            <a:br/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Both approaches have merit, but dense is computationally expensive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67" dur="indefinite" restart="never" nodeType="tmRoot">
          <p:childTnLst>
            <p:seq>
              <p:cTn id="68" dur="indefinite" nodeType="mainSeq">
                <p:childTnLst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Salient points = Interests points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Interest or Salient points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: Local structure that appear distinct from the image in the surrounding region of the salient point.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already know to detect such points!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Terminology: Salient points aka interest points aka key points aka features (old confusing terminology)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Problem: How dense do we need the points?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dur="indefinite" nodeType="mainSeq">
                <p:childTnLst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Interest point detectors: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Detecting blobs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09" name="Content Placeholder 3" descr=""/>
          <p:cNvPicPr/>
          <p:nvPr/>
        </p:nvPicPr>
        <p:blipFill>
          <a:blip r:embed="rId1"/>
          <a:stretch/>
        </p:blipFill>
        <p:spPr>
          <a:xfrm>
            <a:off x="1188000" y="1611720"/>
            <a:ext cx="6767640" cy="45025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7" dur="indefinite" restart="never" nodeType="tmRoot">
          <p:childTnLst>
            <p:seq>
              <p:cTn id="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How do we know the size of things?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Multi-Scale analysis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 Introduction to Scale Space Theory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89" dur="indefinite" restart="never" nodeType="tmRoot">
          <p:childTnLst>
            <p:seq>
              <p:cTn id="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TextShape 1"/>
          <p:cNvSpPr txBox="1"/>
          <p:nvPr/>
        </p:nvSpPr>
        <p:spPr>
          <a:xfrm>
            <a:off x="609480" y="60948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Measurements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What do we measure?</a:t>
            </a:r>
            <a:br/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13" name="Picture 9" descr=""/>
          <p:cNvPicPr/>
          <p:nvPr/>
        </p:nvPicPr>
        <p:blipFill>
          <a:blip r:embed="rId1"/>
          <a:stretch/>
        </p:blipFill>
        <p:spPr>
          <a:xfrm>
            <a:off x="684360" y="1844640"/>
            <a:ext cx="7632360" cy="3728520"/>
          </a:xfrm>
          <a:prstGeom prst="rect">
            <a:avLst/>
          </a:prstGeom>
          <a:ln w="9360">
            <a:noFill/>
          </a:ln>
        </p:spPr>
      </p:pic>
      <p:sp>
        <p:nvSpPr>
          <p:cNvPr id="414" name="CustomShape 2"/>
          <p:cNvSpPr/>
          <p:nvPr/>
        </p:nvSpPr>
        <p:spPr>
          <a:xfrm>
            <a:off x="6781680" y="647388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91" dur="indefinite" restart="never" nodeType="tmRoot">
          <p:childTnLst>
            <p:seq>
              <p:cTn id="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Observations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have a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 / scale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consists of objects of various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sizes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contain several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scales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are measured by some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device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Cameras, the eye, …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are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finite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have a minimum and a maximum detection range: the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inner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outer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scale. They determine the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spatial resolution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device must allow </a:t>
            </a:r>
            <a:r>
              <a:rPr b="0" lang="da-DK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multi-scale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structures.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to respect the various sizes of the object. The inner scale isn’t always the best scale.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7" name="CustomShape 3"/>
          <p:cNvSpPr/>
          <p:nvPr/>
        </p:nvSpPr>
        <p:spPr>
          <a:xfrm>
            <a:off x="6705720" y="647388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93" dur="indefinite" restart="never" nodeType="tmRoot">
          <p:childTnLst>
            <p:seq>
              <p:cTn id="94" dur="indefinite" nodeType="mainSeq">
                <p:childTnLst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TextShape 1"/>
          <p:cNvSpPr txBox="1"/>
          <p:nvPr/>
        </p:nvSpPr>
        <p:spPr>
          <a:xfrm>
            <a:off x="609480" y="45720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The visual system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9" name="TextShape 2"/>
          <p:cNvSpPr txBox="1"/>
          <p:nvPr/>
        </p:nvSpPr>
        <p:spPr>
          <a:xfrm>
            <a:off x="609480" y="1752480"/>
            <a:ext cx="8229240" cy="2437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lvl="1" marL="743040" indent="-2854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see multi-scale: </a:t>
            </a:r>
            <a:endParaRPr b="0" lang="da-DK" sz="22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images only contain two values (black and white).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regard them as grey level images, or see structure.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0" name="Picture 4" descr=""/>
          <p:cNvPicPr/>
          <p:nvPr/>
        </p:nvPicPr>
        <p:blipFill>
          <a:blip r:embed="rId1"/>
          <a:stretch/>
        </p:blipFill>
        <p:spPr>
          <a:xfrm>
            <a:off x="3995640" y="3505320"/>
            <a:ext cx="4968360" cy="2341080"/>
          </a:xfrm>
          <a:prstGeom prst="rect">
            <a:avLst/>
          </a:prstGeom>
          <a:ln w="9360">
            <a:noFill/>
          </a:ln>
        </p:spPr>
      </p:pic>
      <p:pic>
        <p:nvPicPr>
          <p:cNvPr id="421" name="Picture 15" descr=""/>
          <p:cNvPicPr/>
          <p:nvPr/>
        </p:nvPicPr>
        <p:blipFill>
          <a:blip r:embed="rId2"/>
          <a:stretch/>
        </p:blipFill>
        <p:spPr>
          <a:xfrm>
            <a:off x="684360" y="3505320"/>
            <a:ext cx="3123720" cy="3200040"/>
          </a:xfrm>
          <a:prstGeom prst="rect">
            <a:avLst/>
          </a:prstGeom>
          <a:ln w="9360">
            <a:noFill/>
          </a:ln>
        </p:spPr>
      </p:pic>
      <p:pic>
        <p:nvPicPr>
          <p:cNvPr id="422" name="Picture 4" descr=""/>
          <p:cNvPicPr/>
          <p:nvPr/>
        </p:nvPicPr>
        <p:blipFill>
          <a:blip r:embed="rId3"/>
          <a:stretch/>
        </p:blipFill>
        <p:spPr>
          <a:xfrm>
            <a:off x="3962520" y="3449520"/>
            <a:ext cx="4961880" cy="2341080"/>
          </a:xfrm>
          <a:prstGeom prst="rect">
            <a:avLst/>
          </a:prstGeom>
          <a:ln w="9360">
            <a:noFill/>
          </a:ln>
        </p:spPr>
      </p:pic>
      <p:sp>
        <p:nvSpPr>
          <p:cNvPr id="423" name="CustomShape 3"/>
          <p:cNvSpPr/>
          <p:nvPr/>
        </p:nvSpPr>
        <p:spPr>
          <a:xfrm>
            <a:off x="6705720" y="639792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119" dur="indefinite" restart="never" nodeType="tmRoot">
          <p:childTnLst>
            <p:seq>
              <p:cTn id="120" dur="indefinite" nodeType="mainSeq">
                <p:childTnLst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TextShape 1"/>
          <p:cNvSpPr txBox="1"/>
          <p:nvPr/>
        </p:nvSpPr>
        <p:spPr>
          <a:xfrm>
            <a:off x="609480" y="53352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The visual system</a:t>
            </a:r>
            <a:br/>
            <a:r>
              <a:rPr b="1" lang="da-DK" sz="1800" spc="-1" strike="noStrike">
                <a:solidFill>
                  <a:srgbClr val="000000"/>
                </a:solidFill>
                <a:latin typeface="Arial"/>
              </a:rPr>
              <a:t>(Founding fathers of scale space theory)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25" name="Picture 8" descr=""/>
          <p:cNvPicPr/>
          <p:nvPr/>
        </p:nvPicPr>
        <p:blipFill>
          <a:blip r:embed="rId1"/>
          <a:stretch/>
        </p:blipFill>
        <p:spPr>
          <a:xfrm>
            <a:off x="5219640" y="1805040"/>
            <a:ext cx="1576080" cy="1885680"/>
          </a:xfrm>
          <a:prstGeom prst="rect">
            <a:avLst/>
          </a:prstGeom>
          <a:ln w="9360">
            <a:noFill/>
          </a:ln>
        </p:spPr>
      </p:pic>
      <p:pic>
        <p:nvPicPr>
          <p:cNvPr id="426" name="Picture 7" descr=""/>
          <p:cNvPicPr/>
          <p:nvPr/>
        </p:nvPicPr>
        <p:blipFill>
          <a:blip r:embed="rId2"/>
          <a:stretch/>
        </p:blipFill>
        <p:spPr>
          <a:xfrm>
            <a:off x="684360" y="1733400"/>
            <a:ext cx="3352320" cy="4895640"/>
          </a:xfrm>
          <a:prstGeom prst="rect">
            <a:avLst/>
          </a:prstGeom>
          <a:ln w="9360">
            <a:noFill/>
          </a:ln>
        </p:spPr>
      </p:pic>
      <p:pic>
        <p:nvPicPr>
          <p:cNvPr id="427" name="Picture 11" descr=""/>
          <p:cNvPicPr/>
          <p:nvPr/>
        </p:nvPicPr>
        <p:blipFill>
          <a:blip r:embed="rId3"/>
          <a:stretch/>
        </p:blipFill>
        <p:spPr>
          <a:xfrm>
            <a:off x="5219640" y="4365000"/>
            <a:ext cx="1577520" cy="1885680"/>
          </a:xfrm>
          <a:prstGeom prst="rect">
            <a:avLst/>
          </a:prstGeom>
          <a:ln w="9360">
            <a:noFill/>
          </a:ln>
        </p:spPr>
      </p:pic>
      <p:sp>
        <p:nvSpPr>
          <p:cNvPr id="428" name="CustomShape 2"/>
          <p:cNvSpPr/>
          <p:nvPr/>
        </p:nvSpPr>
        <p:spPr>
          <a:xfrm>
            <a:off x="6705720" y="639792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  <p:sp>
        <p:nvSpPr>
          <p:cNvPr id="429" name="CustomShape 3"/>
          <p:cNvSpPr/>
          <p:nvPr/>
        </p:nvSpPr>
        <p:spPr>
          <a:xfrm>
            <a:off x="5004000" y="3717000"/>
            <a:ext cx="2160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Jan J. Koenderink</a:t>
            </a:r>
            <a:endParaRPr b="0" lang="fr-FR" sz="1800" spc="-1" strike="noStrike">
              <a:latin typeface="Arial"/>
            </a:endParaRPr>
          </a:p>
        </p:txBody>
      </p:sp>
      <p:sp>
        <p:nvSpPr>
          <p:cNvPr id="430" name="CustomShape 4"/>
          <p:cNvSpPr/>
          <p:nvPr/>
        </p:nvSpPr>
        <p:spPr>
          <a:xfrm>
            <a:off x="5364000" y="6237360"/>
            <a:ext cx="1511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Taizo Iijima</a:t>
            </a:r>
            <a:endParaRPr b="0" lang="fr-FR" sz="1800" spc="-1" strike="noStrike">
              <a:latin typeface="Arial"/>
            </a:endParaRPr>
          </a:p>
        </p:txBody>
      </p:sp>
    </p:spTree>
  </p:cSld>
  <p:timing>
    <p:tnLst>
      <p:par>
        <p:cTn id="125" dur="indefinite" restart="never" nodeType="tmRoot">
          <p:childTnLst>
            <p:seq>
              <p:cTn id="126" dur="indefinite" nodeType="mainSeq">
                <p:childTnLst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TextShape 1"/>
          <p:cNvSpPr txBox="1"/>
          <p:nvPr/>
        </p:nvSpPr>
        <p:spPr>
          <a:xfrm>
            <a:off x="467640" y="274680"/>
            <a:ext cx="8218800" cy="7776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800" spc="-1" strike="noStrike">
                <a:solidFill>
                  <a:srgbClr val="333399"/>
                </a:solidFill>
                <a:latin typeface="Arial"/>
              </a:rPr>
              <a:t>Corners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TextShape 2"/>
          <p:cNvSpPr txBox="1"/>
          <p:nvPr/>
        </p:nvSpPr>
        <p:spPr>
          <a:xfrm>
            <a:off x="395640" y="1556640"/>
            <a:ext cx="8290800" cy="45691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There exist a number of approaches to corner detecting. Here we will focus on a single type based on analyzing the statistics of </a:t>
            </a:r>
            <a:r>
              <a:rPr b="0" lang="da-DK" sz="2400" spc="-1" strike="noStrike">
                <a:solidFill>
                  <a:srgbClr val="ff0000"/>
                </a:solidFill>
                <a:latin typeface="Arial"/>
              </a:rPr>
              <a:t>gradients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5" name="Picture 3" descr=""/>
          <p:cNvPicPr/>
          <p:nvPr/>
        </p:nvPicPr>
        <p:blipFill>
          <a:blip r:embed="rId1"/>
          <a:stretch/>
        </p:blipFill>
        <p:spPr>
          <a:xfrm>
            <a:off x="1835640" y="2709000"/>
            <a:ext cx="5891040" cy="4320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TextShape 1"/>
          <p:cNvSpPr txBox="1"/>
          <p:nvPr/>
        </p:nvSpPr>
        <p:spPr>
          <a:xfrm>
            <a:off x="609480" y="53352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To model (II)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32" name="Picture 8" descr=""/>
          <p:cNvPicPr/>
          <p:nvPr/>
        </p:nvPicPr>
        <p:blipFill>
          <a:blip r:embed="rId1"/>
          <a:stretch/>
        </p:blipFill>
        <p:spPr>
          <a:xfrm>
            <a:off x="2627280" y="2881440"/>
            <a:ext cx="1800000" cy="1800000"/>
          </a:xfrm>
          <a:prstGeom prst="rect">
            <a:avLst/>
          </a:prstGeom>
          <a:ln w="9360">
            <a:noFill/>
          </a:ln>
        </p:spPr>
      </p:pic>
      <p:pic>
        <p:nvPicPr>
          <p:cNvPr id="433" name="Picture 7" descr=""/>
          <p:cNvPicPr/>
          <p:nvPr/>
        </p:nvPicPr>
        <p:blipFill>
          <a:blip r:embed="rId2"/>
          <a:stretch/>
        </p:blipFill>
        <p:spPr>
          <a:xfrm>
            <a:off x="755640" y="2881440"/>
            <a:ext cx="1800000" cy="1800000"/>
          </a:xfrm>
          <a:prstGeom prst="rect">
            <a:avLst/>
          </a:prstGeom>
          <a:ln w="9360">
            <a:noFill/>
          </a:ln>
        </p:spPr>
      </p:pic>
      <p:pic>
        <p:nvPicPr>
          <p:cNvPr id="434" name="Picture 11" descr=""/>
          <p:cNvPicPr/>
          <p:nvPr/>
        </p:nvPicPr>
        <p:blipFill>
          <a:blip r:embed="rId3"/>
          <a:stretch/>
        </p:blipFill>
        <p:spPr>
          <a:xfrm>
            <a:off x="4500720" y="2881440"/>
            <a:ext cx="1800000" cy="1800000"/>
          </a:xfrm>
          <a:prstGeom prst="rect">
            <a:avLst/>
          </a:prstGeom>
          <a:ln w="9360">
            <a:noFill/>
          </a:ln>
        </p:spPr>
      </p:pic>
      <p:pic>
        <p:nvPicPr>
          <p:cNvPr id="435" name="Picture 14" descr=""/>
          <p:cNvPicPr/>
          <p:nvPr/>
        </p:nvPicPr>
        <p:blipFill>
          <a:blip r:embed="rId4"/>
          <a:stretch/>
        </p:blipFill>
        <p:spPr>
          <a:xfrm>
            <a:off x="755640" y="4753080"/>
            <a:ext cx="1800000" cy="1800000"/>
          </a:xfrm>
          <a:prstGeom prst="rect">
            <a:avLst/>
          </a:prstGeom>
          <a:ln w="9360">
            <a:noFill/>
          </a:ln>
        </p:spPr>
      </p:pic>
      <p:pic>
        <p:nvPicPr>
          <p:cNvPr id="436" name="Picture 26" descr=""/>
          <p:cNvPicPr/>
          <p:nvPr/>
        </p:nvPicPr>
        <p:blipFill>
          <a:blip r:embed="rId5"/>
          <a:stretch/>
        </p:blipFill>
        <p:spPr>
          <a:xfrm>
            <a:off x="2627280" y="4753080"/>
            <a:ext cx="1800000" cy="1800000"/>
          </a:xfrm>
          <a:prstGeom prst="rect">
            <a:avLst/>
          </a:prstGeom>
          <a:ln>
            <a:noFill/>
          </a:ln>
        </p:spPr>
      </p:pic>
      <p:pic>
        <p:nvPicPr>
          <p:cNvPr id="437" name="Picture 27" descr=""/>
          <p:cNvPicPr/>
          <p:nvPr/>
        </p:nvPicPr>
        <p:blipFill>
          <a:blip r:embed="rId6"/>
          <a:stretch/>
        </p:blipFill>
        <p:spPr>
          <a:xfrm>
            <a:off x="4500720" y="4753080"/>
            <a:ext cx="1800000" cy="1800000"/>
          </a:xfrm>
          <a:prstGeom prst="rect">
            <a:avLst/>
          </a:prstGeom>
          <a:ln>
            <a:noFill/>
          </a:ln>
        </p:spPr>
      </p:pic>
      <p:sp>
        <p:nvSpPr>
          <p:cNvPr id="438" name="CustomShape 2"/>
          <p:cNvSpPr/>
          <p:nvPr/>
        </p:nvSpPr>
        <p:spPr>
          <a:xfrm>
            <a:off x="539640" y="1820880"/>
            <a:ext cx="8229240" cy="845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lvl="2" marL="1143000" indent="-228240">
              <a:lnSpc>
                <a:spcPct val="94000"/>
              </a:lnSpc>
              <a:spcBef>
                <a:spcPts val="816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fr-FR" sz="2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Don’t trust the resolution.</a:t>
            </a:r>
            <a:endParaRPr b="0" lang="fr-FR" sz="2400" spc="-1" strike="noStrike">
              <a:latin typeface="Arial"/>
            </a:endParaRPr>
          </a:p>
          <a:p>
            <a:pPr lvl="3" marL="1600200" indent="-228240">
              <a:lnSpc>
                <a:spcPct val="75000"/>
              </a:lnSpc>
              <a:spcBef>
                <a:spcPts val="601"/>
              </a:spcBef>
              <a:buClr>
                <a:srgbClr val="333399"/>
              </a:buClr>
              <a:buSzPct val="75000"/>
              <a:buFont typeface="Wingdings" charset="2"/>
              <a:buChar char=""/>
            </a:pPr>
            <a:r>
              <a:rPr b="0" lang="fr-FR" sz="20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What does a detector of a 3 pixels circular size detect?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439" name="CustomShape 3"/>
          <p:cNvSpPr/>
          <p:nvPr/>
        </p:nvSpPr>
        <p:spPr>
          <a:xfrm>
            <a:off x="6705720" y="647388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TextShape 1"/>
          <p:cNvSpPr txBox="1"/>
          <p:nvPr/>
        </p:nvSpPr>
        <p:spPr>
          <a:xfrm>
            <a:off x="609480" y="380880"/>
            <a:ext cx="8229240" cy="76176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To model (III)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TextShape 2"/>
          <p:cNvSpPr txBox="1"/>
          <p:nvPr/>
        </p:nvSpPr>
        <p:spPr>
          <a:xfrm>
            <a:off x="609480" y="1523880"/>
            <a:ext cx="8229240" cy="243792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Don’t trust the grid.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CustomShape 3"/>
          <p:cNvSpPr/>
          <p:nvPr/>
        </p:nvSpPr>
        <p:spPr>
          <a:xfrm>
            <a:off x="1763640" y="1484280"/>
            <a:ext cx="183960" cy="456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3" name="Picture 10" descr=""/>
          <p:cNvPicPr/>
          <p:nvPr/>
        </p:nvPicPr>
        <p:blipFill>
          <a:blip r:embed="rId1"/>
          <a:stretch/>
        </p:blipFill>
        <p:spPr>
          <a:xfrm>
            <a:off x="684360" y="2095560"/>
            <a:ext cx="6194160" cy="4686120"/>
          </a:xfrm>
          <a:prstGeom prst="rect">
            <a:avLst/>
          </a:prstGeom>
          <a:ln>
            <a:noFill/>
          </a:ln>
        </p:spPr>
      </p:pic>
      <p:pic>
        <p:nvPicPr>
          <p:cNvPr id="444" name="Picture 11" descr=""/>
          <p:cNvPicPr/>
          <p:nvPr/>
        </p:nvPicPr>
        <p:blipFill>
          <a:blip r:embed="rId2"/>
          <a:stretch/>
        </p:blipFill>
        <p:spPr>
          <a:xfrm>
            <a:off x="7380360" y="4111560"/>
            <a:ext cx="647280" cy="490320"/>
          </a:xfrm>
          <a:prstGeom prst="rect">
            <a:avLst/>
          </a:prstGeom>
          <a:ln>
            <a:noFill/>
          </a:ln>
        </p:spPr>
      </p:pic>
      <p:sp>
        <p:nvSpPr>
          <p:cNvPr id="445" name="CustomShape 4"/>
          <p:cNvSpPr/>
          <p:nvPr/>
        </p:nvSpPr>
        <p:spPr>
          <a:xfrm>
            <a:off x="6858000" y="647388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To model a device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finite resolution.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Infinite resolution is impossible.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uncommitted observations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bias, no knowledge, no memory.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know nothing.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least, at the first stage. Refine later on.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 different scales.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There’s more than just pixels 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View them simultaneously.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preferred size.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Noise is part of the measurement.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8" name="CustomShape 3"/>
          <p:cNvSpPr/>
          <p:nvPr/>
        </p:nvSpPr>
        <p:spPr>
          <a:xfrm>
            <a:off x="6705720" y="6400800"/>
            <a:ext cx="3276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1400" spc="-1" strike="noStrike">
                <a:solidFill>
                  <a:srgbClr val="000000"/>
                </a:solidFill>
                <a:latin typeface="Arial"/>
              </a:rPr>
              <a:t>Slide by Arjan Kuijper, 2003</a:t>
            </a:r>
            <a:endParaRPr b="0" lang="fr-FR" sz="1400" spc="-1" strike="noStrike">
              <a:latin typeface="Arial"/>
            </a:endParaRPr>
          </a:p>
        </p:txBody>
      </p:sp>
    </p:spTree>
  </p:cSld>
  <p:timing>
    <p:tnLst>
      <p:par>
        <p:cTn id="143" dur="indefinite" restart="never" nodeType="tmRoot">
          <p:childTnLst>
            <p:seq>
              <p:cTn id="144" dur="indefinite" nodeType="mainSeq">
                <p:childTnLst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7" fill="hold">
                      <p:stCondLst>
                        <p:cond delay="indefinite"/>
                      </p:stCondLst>
                      <p:childTnLst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Deep structure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challenge is to understand the image</a:t>
            </a:r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really on all the levels simultaneously,</a:t>
            </a:r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and not as an unrelated set of derived images</a:t>
            </a:r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at different levels of blurring.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Jan Koenderink (1984)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75" dur="indefinite" restart="never" nodeType="tmRoot">
          <p:childTnLst>
            <p:seq>
              <p:cTn id="1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Our choice of model: Linear scale space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TextShape 2"/>
          <p:cNvSpPr txBox="1"/>
          <p:nvPr/>
        </p:nvSpPr>
        <p:spPr>
          <a:xfrm>
            <a:off x="457200" y="1600200"/>
            <a:ext cx="4800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scale space of </a:t>
            </a:r>
            <a:r>
              <a:rPr b="0" i="1" lang="da-DK" sz="2400" spc="-1" strike="noStrike">
                <a:solidFill>
                  <a:srgbClr val="000000"/>
                </a:solidFill>
                <a:latin typeface="Arial"/>
              </a:rPr>
              <a:t>I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is a 1-parameter family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Scale is given by      and is an important parameter in Computer Vision algorithms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As the scale increases details in the image disappear and we focus on the large scale structures that are left.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53" name="Picture 7" descr=""/>
          <p:cNvPicPr/>
          <p:nvPr/>
        </p:nvPicPr>
        <p:blipFill>
          <a:blip r:embed="rId1"/>
          <a:stretch/>
        </p:blipFill>
        <p:spPr>
          <a:xfrm>
            <a:off x="5410080" y="167652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4" name="Picture 8" descr=""/>
          <p:cNvPicPr/>
          <p:nvPr/>
        </p:nvPicPr>
        <p:blipFill>
          <a:blip r:embed="rId2"/>
          <a:stretch/>
        </p:blipFill>
        <p:spPr>
          <a:xfrm>
            <a:off x="5410080" y="320040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5" name="Picture 9" descr=""/>
          <p:cNvPicPr/>
          <p:nvPr/>
        </p:nvPicPr>
        <p:blipFill>
          <a:blip r:embed="rId3"/>
          <a:stretch/>
        </p:blipFill>
        <p:spPr>
          <a:xfrm>
            <a:off x="5410080" y="472428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6" name="Picture 10" descr=""/>
          <p:cNvPicPr/>
          <p:nvPr/>
        </p:nvPicPr>
        <p:blipFill>
          <a:blip r:embed="rId4"/>
          <a:stretch/>
        </p:blipFill>
        <p:spPr>
          <a:xfrm>
            <a:off x="6934320" y="167652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7" name="Picture 11" descr=""/>
          <p:cNvPicPr/>
          <p:nvPr/>
        </p:nvPicPr>
        <p:blipFill>
          <a:blip r:embed="rId5"/>
          <a:stretch/>
        </p:blipFill>
        <p:spPr>
          <a:xfrm>
            <a:off x="6934320" y="320040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8" name="Picture 12" descr=""/>
          <p:cNvPicPr/>
          <p:nvPr/>
        </p:nvPicPr>
        <p:blipFill>
          <a:blip r:embed="rId6"/>
          <a:stretch/>
        </p:blipFill>
        <p:spPr>
          <a:xfrm>
            <a:off x="6934320" y="4724280"/>
            <a:ext cx="1441080" cy="1437120"/>
          </a:xfrm>
          <a:prstGeom prst="rect">
            <a:avLst/>
          </a:prstGeom>
          <a:ln>
            <a:noFill/>
          </a:ln>
        </p:spPr>
      </p:pic>
      <p:pic>
        <p:nvPicPr>
          <p:cNvPr id="459" name="" descr=""/>
          <p:cNvPicPr/>
          <p:nvPr/>
        </p:nvPicPr>
        <p:blipFill>
          <a:blip r:embed="rId7"/>
          <a:stretch/>
        </p:blipFill>
        <p:spPr>
          <a:xfrm>
            <a:off x="914400" y="2514600"/>
            <a:ext cx="2857680" cy="723960"/>
          </a:xfrm>
          <a:prstGeom prst="rect">
            <a:avLst/>
          </a:prstGeom>
          <a:ln>
            <a:noFill/>
          </a:ln>
        </p:spPr>
      </p:pic>
      <p:pic>
        <p:nvPicPr>
          <p:cNvPr id="460" name="" descr=""/>
          <p:cNvPicPr/>
          <p:nvPr/>
        </p:nvPicPr>
        <p:blipFill>
          <a:blip r:embed="rId8"/>
          <a:stretch/>
        </p:blipFill>
        <p:spPr>
          <a:xfrm>
            <a:off x="3276720" y="3429000"/>
            <a:ext cx="304920" cy="228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7" dur="indefinite" restart="never" nodeType="tmRoot">
          <p:childTnLst>
            <p:seq>
              <p:cTn id="178" dur="indefinite" nodeType="mainSeq">
                <p:childTnLst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5" fill="hold">
                      <p:stCondLst>
                        <p:cond delay="indefinite"/>
                      </p:stCondLst>
                      <p:childTnLst>
                        <p:par>
                          <p:cTn id="186" fill="hold">
                            <p:stCondLst>
                              <p:cond delay="0"/>
                            </p:stCondLst>
                            <p:childTnLst>
                              <p:par>
                                <p:cTn id="18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Multi-scale versus multi-resolution: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The Gaussian pyramid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2" name="Content Placeholder 3" descr=""/>
          <p:cNvPicPr/>
          <p:nvPr/>
        </p:nvPicPr>
        <p:blipFill>
          <a:blip r:embed="rId1"/>
          <a:srcRect l="-30077" t="0" r="-30077" b="0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Multi scale analysis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There is an obvious need because we do not know the size of things. 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may have to match images obtained from different distances.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may easily reduce resolution but we cannot increase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Multi scale analysis may be used to speed up using a coarse to fine approach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Coarse to fine analysis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TextShape 2"/>
          <p:cNvSpPr txBox="1"/>
          <p:nvPr/>
        </p:nvSpPr>
        <p:spPr>
          <a:xfrm>
            <a:off x="179640" y="1600200"/>
            <a:ext cx="87127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Instead of solving the original problem reduce resolution and solve at coarse scale.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Use coarse solution to constrain the solution at finer scales.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457200" indent="-4568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Iterate until problem solved at full resolution.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Application within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:  Image matching, Flow computation/video coding, Adaptive thresholding or image normalization, Image registration etc. etc.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3" dur="indefinite" restart="never" nodeType="tmRoot">
          <p:childTnLst>
            <p:seq>
              <p:cTn id="19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TextShape 1"/>
          <p:cNvSpPr txBox="1"/>
          <p:nvPr/>
        </p:nvSpPr>
        <p:spPr>
          <a:xfrm>
            <a:off x="457200" y="274680"/>
            <a:ext cx="685080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Example: 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Coarse-to-fine edge-based stereo analysis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68" name="Content Placeholder 3" descr=""/>
          <p:cNvPicPr/>
          <p:nvPr/>
        </p:nvPicPr>
        <p:blipFill>
          <a:blip r:embed="rId1"/>
          <a:srcRect l="-34817" t="0" r="-34817" b="0"/>
          <a:stretch/>
        </p:blipFill>
        <p:spPr>
          <a:xfrm>
            <a:off x="611640" y="1685160"/>
            <a:ext cx="8074800" cy="44406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95" dur="indefinite" restart="never" nodeType="tmRoot">
          <p:childTnLst>
            <p:seq>
              <p:cTn id="19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Multi scale feature detectors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All the mentioned interest point detectors may be extended to operate on all scale levels.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Multi scale detectors must compare the detection strength at neighboring scale levels and suppress the non-maximal.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detection strength evaluation must be scale invariant.  This is a non-trivial matter (see paper by Tony Lindeberg in the supplementary material).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67640" y="404640"/>
            <a:ext cx="4032000" cy="77760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3200" spc="-1" strike="noStrike">
                <a:solidFill>
                  <a:srgbClr val="333399"/>
                </a:solidFill>
                <a:latin typeface="Arial"/>
              </a:rPr>
              <a:t>Plot of gradients</a:t>
            </a:r>
            <a:endParaRPr b="0" lang="da-DK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CustomShape 2"/>
          <p:cNvSpPr/>
          <p:nvPr/>
        </p:nvSpPr>
        <p:spPr>
          <a:xfrm>
            <a:off x="611640" y="5157360"/>
            <a:ext cx="7704360" cy="100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For a corner, the gradients will span a substantial area (pointing at two main directions).  For linear transitions (edges) they will all point in the same direction</a:t>
            </a:r>
            <a:r>
              <a:rPr b="0" lang="fr-F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1800" spc="-1" strike="noStrike">
              <a:latin typeface="Arial"/>
            </a:endParaRPr>
          </a:p>
        </p:txBody>
      </p:sp>
      <p:pic>
        <p:nvPicPr>
          <p:cNvPr id="328" name="Content Placeholder 7" descr=""/>
          <p:cNvPicPr/>
          <p:nvPr/>
        </p:nvPicPr>
        <p:blipFill>
          <a:blip r:embed="rId1"/>
          <a:srcRect l="-4133" t="-27497" r="-4576" b="-33320"/>
          <a:stretch/>
        </p:blipFill>
        <p:spPr>
          <a:xfrm>
            <a:off x="1115640" y="1484640"/>
            <a:ext cx="6768360" cy="36522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Introduction to descriptors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have to attribute each feature point with a descriptor in order to compare if the a candidate match is good or not.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Descriptors have to be local, informative, insensitive to noise, luminance variations, perspective deformation including rotation, to pixel quantization etc.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We like compact (low dimensional) descriptors but recognize that high dimensional ones may be more discriminative.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Descriptors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TextShape 2"/>
          <p:cNvSpPr txBox="1"/>
          <p:nvPr/>
        </p:nvSpPr>
        <p:spPr>
          <a:xfrm>
            <a:off x="251640" y="1600200"/>
            <a:ext cx="86407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Most modern descriptors build 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Statistics / histogramming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257480" indent="-4568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Spatial sampling of the gradients is some neighborhood to the interest point.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descriptors include color, e.g. color histograms      (but we skip this here)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Few descriptors use raw image data as used in correlation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Next lecture will dwell with descriptor construction and matching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01" dur="indefinite" restart="never" nodeType="tmRoot">
          <p:childTnLst>
            <p:seq>
              <p:cTn id="20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Literature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Reading material: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Forsyth and Ponce: Ch. 7.1 – 7.2, 7.7 (Filtering basics)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Lowe IJCV 2004, Sec. 1 – 3 (DoG, Laplacian)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Schmid, Mohr and Bauckhage IJCV 2000, Sec. 1 – 2 (Harris corner)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Lindeberg 1996 (Scale-space theory)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Additional material: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C. Harris and M. Stephens: A Combined Corner and Edge Detector. 4th Alvey Vision Conference, 147—151, 1988.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03" dur="indefinite" restart="never" nodeType="tmRoot">
          <p:childTnLst>
            <p:seq>
              <p:cTn id="20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333399"/>
                </a:solidFill>
                <a:latin typeface="Arial"/>
              </a:rPr>
              <a:t>The structure tensor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Let (G</a:t>
            </a:r>
            <a:r>
              <a:rPr b="0" lang="da-DK" sz="2400" spc="-1" strike="noStrike" baseline="30000">
                <a:solidFill>
                  <a:srgbClr val="000000"/>
                </a:solidFill>
                <a:latin typeface="Arial"/>
              </a:rPr>
              <a:t>i</a:t>
            </a:r>
            <a:r>
              <a:rPr b="0" lang="da-DK" sz="2400" spc="-1" strike="noStrike" baseline="-25000">
                <a:solidFill>
                  <a:srgbClr val="000000"/>
                </a:solidFill>
                <a:latin typeface="Arial"/>
              </a:rPr>
              <a:t>x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,G</a:t>
            </a:r>
            <a:r>
              <a:rPr b="0" lang="da-DK" sz="2400" spc="-1" strike="noStrike" baseline="30000">
                <a:solidFill>
                  <a:srgbClr val="000000"/>
                </a:solidFill>
                <a:latin typeface="Arial"/>
              </a:rPr>
              <a:t>i</a:t>
            </a:r>
            <a:r>
              <a:rPr b="0" lang="da-DK" sz="2400" spc="-1" strike="noStrike" baseline="-25000">
                <a:solidFill>
                  <a:srgbClr val="000000"/>
                </a:solidFill>
                <a:latin typeface="Arial"/>
              </a:rPr>
              <a:t>y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) be the i’th gradient in a square area around a potential corner point. In practice each gradient is weighted by a Gaussian of the distance to the point.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Let A</a:t>
            </a:r>
            <a:r>
              <a:rPr b="0" lang="da-DK" sz="2400" spc="-1" strike="noStrike" baseline="-25000">
                <a:solidFill>
                  <a:srgbClr val="000000"/>
                </a:solidFill>
                <a:latin typeface="Arial"/>
              </a:rPr>
              <a:t>[Nx2] 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be the stack of all N gradients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Let T = (1/n)A</a:t>
            </a:r>
            <a:r>
              <a:rPr b="0" lang="da-DK" sz="2400" spc="-1" strike="noStrike" baseline="30000">
                <a:solidFill>
                  <a:srgbClr val="000000"/>
                </a:solidFill>
                <a:latin typeface="Arial"/>
              </a:rPr>
              <a:t>T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 be </a:t>
            </a:r>
            <a:r>
              <a:rPr b="0" lang="da-DK" sz="2400" spc="-1" strike="noStrike">
                <a:solidFill>
                  <a:srgbClr val="ff0000"/>
                </a:solidFill>
                <a:latin typeface="Arial"/>
              </a:rPr>
              <a:t>the structure tensor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, i.e. a 2x2 symmetric matrix of sums of products of gradient components.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 captures the second order statistics (i.e. variances and covariance's) of the </a:t>
            </a:r>
            <a:r>
              <a:rPr b="0" lang="da-DK" sz="2400" spc="-1" strike="noStrike">
                <a:solidFill>
                  <a:srgbClr val="ff0000"/>
                </a:solidFill>
                <a:latin typeface="Arial"/>
              </a:rPr>
              <a:t>uncentered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gradient point cloud.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Structure tensor computations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latin typeface="Arial"/>
              </a:rPr>
              <a:t> 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Structure tensor analysis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4" name="TextShape 2"/>
          <p:cNvSpPr txBox="1"/>
          <p:nvPr/>
        </p:nvSpPr>
        <p:spPr>
          <a:xfrm>
            <a:off x="457200" y="1600200"/>
            <a:ext cx="49784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first eigenvector of T points in the direction where the gradient point cloud is broadest (has the largest variance given by the first eigenvalue).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The second eigenvector is orthogonal to the first and points in the direction where the gradient point cloud is most condensed (has smallest variance = the 2. eigenvalue). 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5" name="Picture 3" descr=""/>
          <p:cNvPicPr/>
          <p:nvPr/>
        </p:nvPicPr>
        <p:blipFill>
          <a:blip r:embed="rId1"/>
          <a:stretch/>
        </p:blipFill>
        <p:spPr>
          <a:xfrm>
            <a:off x="5292000" y="1989000"/>
            <a:ext cx="3546360" cy="34560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Corners by maximum of smallest eigenvalues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Only if the smallest eigenvalue is large the local gradient points in several dominant directions.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8" name="CustomShape 3"/>
          <p:cNvSpPr/>
          <p:nvPr/>
        </p:nvSpPr>
        <p:spPr>
          <a:xfrm>
            <a:off x="755640" y="3501000"/>
            <a:ext cx="633636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Where </a:t>
            </a:r>
            <a:r>
              <a:rPr b="0" lang="fr-FR" sz="20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fr-FR" sz="2000" spc="-1" strike="noStrike">
              <a:latin typeface="Arial"/>
            </a:endParaRPr>
          </a:p>
        </p:txBody>
      </p:sp>
      <p:sp>
        <p:nvSpPr>
          <p:cNvPr id="339" name="CustomShape 4"/>
          <p:cNvSpPr/>
          <p:nvPr/>
        </p:nvSpPr>
        <p:spPr>
          <a:xfrm>
            <a:off x="899640" y="5301360"/>
            <a:ext cx="691236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To verify this solve </a:t>
            </a:r>
            <a:r>
              <a:rPr b="0" lang="fr-FR" sz="2400" spc="-1" strike="noStrike">
                <a:solidFill>
                  <a:srgbClr val="008000"/>
                </a:solidFill>
                <a:latin typeface="Arial"/>
              </a:rPr>
              <a:t>Tx =   x   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or   </a:t>
            </a:r>
            <a:r>
              <a:rPr b="0" lang="fr-FR" sz="2400" spc="-1" strike="noStrike">
                <a:solidFill>
                  <a:srgbClr val="008000"/>
                </a:solidFill>
                <a:latin typeface="Arial"/>
              </a:rPr>
              <a:t>det(T-   I) = 0</a:t>
            </a: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fr-FR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fr-FR" sz="2400" spc="-1" strike="noStrike">
                <a:solidFill>
                  <a:srgbClr val="000000"/>
                </a:solidFill>
                <a:latin typeface="Arial"/>
              </a:rPr>
              <a:t>Please note that we have to take a square root </a:t>
            </a:r>
            <a:endParaRPr b="0" lang="fr-FR" sz="2400" spc="-1" strike="noStrike">
              <a:latin typeface="Arial"/>
            </a:endParaRPr>
          </a:p>
        </p:txBody>
      </p:sp>
      <p:pic>
        <p:nvPicPr>
          <p:cNvPr id="340" name="" descr=""/>
          <p:cNvPicPr/>
          <p:nvPr/>
        </p:nvPicPr>
        <p:blipFill>
          <a:blip r:embed="rId1"/>
          <a:stretch/>
        </p:blipFill>
        <p:spPr>
          <a:xfrm>
            <a:off x="4508640" y="3340080"/>
            <a:ext cx="114480" cy="16524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2"/>
          <a:stretch/>
        </p:blipFill>
        <p:spPr>
          <a:xfrm>
            <a:off x="2616120" y="3708360"/>
            <a:ext cx="2006640" cy="110484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2336760" y="2489040"/>
            <a:ext cx="4165560" cy="100332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4064040" y="5372280"/>
            <a:ext cx="355680" cy="355680"/>
          </a:xfrm>
          <a:prstGeom prst="rect">
            <a:avLst/>
          </a:prstGeom>
          <a:ln>
            <a:noFill/>
          </a:ln>
        </p:spPr>
      </p:pic>
      <p:pic>
        <p:nvPicPr>
          <p:cNvPr id="344" name="" descr=""/>
          <p:cNvPicPr/>
          <p:nvPr/>
        </p:nvPicPr>
        <p:blipFill>
          <a:blip r:embed="rId5"/>
          <a:stretch/>
        </p:blipFill>
        <p:spPr>
          <a:xfrm>
            <a:off x="6083280" y="5295960"/>
            <a:ext cx="355680" cy="444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Example: Shi-Tomasi corner detection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6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378360" y="1556640"/>
            <a:ext cx="8308080" cy="45691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2435</TotalTime>
  <Application>LibreOffice/6.0.7.3$Linux_X86_64 LibreOffice_project/00m0$Build-3</Application>
  <Words>1903</Words>
  <Paragraphs>279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2012-11-25T12:49:12Z</dcterms:created>
  <dc:creator>Kim Steenstrup Pedersen</dc:creator>
  <dc:description/>
  <dc:language>fr-FR</dc:language>
  <cp:lastModifiedBy/>
  <cp:lastPrinted>2013-11-20T10:40:57Z</cp:lastPrinted>
  <dcterms:modified xsi:type="dcterms:W3CDTF">2019-11-26T11:23:43Z</dcterms:modified>
  <cp:revision>335</cp:revision>
  <dc:subject/>
  <dc:title>Features I: Detecting interest points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42</vt:i4>
  </property>
</Properties>
</file>